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</p:sldMasterIdLst>
  <p:notesMasterIdLst>
    <p:notesMasterId r:id="rId13"/>
  </p:notesMasterIdLst>
  <p:sldIdLst>
    <p:sldId id="256" r:id="rId2"/>
    <p:sldId id="257" r:id="rId3"/>
    <p:sldId id="273" r:id="rId4"/>
    <p:sldId id="274" r:id="rId5"/>
    <p:sldId id="259" r:id="rId6"/>
    <p:sldId id="275" r:id="rId7"/>
    <p:sldId id="267" r:id="rId8"/>
    <p:sldId id="260" r:id="rId9"/>
    <p:sldId id="277" r:id="rId10"/>
    <p:sldId id="266" r:id="rId11"/>
    <p:sldId id="276" r:id="rId12"/>
  </p:sldIdLst>
  <p:sldSz cx="9144000" cy="6858000" type="screen4x3"/>
  <p:notesSz cx="6858000" cy="9144000"/>
  <p:custShowLst>
    <p:custShow name="LogIn" id="0">
      <p:sldLst>
        <p:sld r:id="rId2"/>
        <p:sld r:id="rId3"/>
      </p:sldLst>
    </p:custShow>
    <p:custShow name="Intro" id="1">
      <p:sldLst>
        <p:sld r:id="rId6"/>
        <p:sld r:id="rId9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76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53EB19-12C6-F748-BCE1-58636C7B3C9D}" type="datetimeFigureOut">
              <a:rPr lang="en-US" smtClean="0"/>
              <a:t>1/29/17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B84CFA-6346-534B-BB8D-205D69D60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54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7B81-C544-4CDD-BE07-D6935D7E3D11}" type="datetimeFigureOut">
              <a:rPr lang="en-US" smtClean="0"/>
              <a:pPr/>
              <a:t>1/29/17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2CE57-73E4-4DEE-BDD8-9E0ACD4C89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  <p:transition xmlns:p14="http://schemas.microsoft.com/office/powerpoint/2010/main" advClick="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7B81-C544-4CDD-BE07-D6935D7E3D11}" type="datetimeFigureOut">
              <a:rPr lang="en-US" smtClean="0"/>
              <a:pPr/>
              <a:t>1/29/17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2CE57-73E4-4DEE-BDD8-9E0ACD4C89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  <p:transition xmlns:p14="http://schemas.microsoft.com/office/powerpoint/2010/main" advClick="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7B81-C544-4CDD-BE07-D6935D7E3D11}" type="datetimeFigureOut">
              <a:rPr lang="en-US" smtClean="0"/>
              <a:pPr/>
              <a:t>1/29/17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2CE57-73E4-4DEE-BDD8-9E0ACD4C89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  <p:transition xmlns:p14="http://schemas.microsoft.com/office/powerpoint/2010/main" advClick="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7B81-C544-4CDD-BE07-D6935D7E3D11}" type="datetimeFigureOut">
              <a:rPr lang="en-US" smtClean="0"/>
              <a:pPr/>
              <a:t>1/29/17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2CE57-73E4-4DEE-BDD8-9E0ACD4C89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  <p:transition xmlns:p14="http://schemas.microsoft.com/office/powerpoint/2010/main" advClick="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7B81-C544-4CDD-BE07-D6935D7E3D11}" type="datetimeFigureOut">
              <a:rPr lang="en-US" smtClean="0"/>
              <a:pPr/>
              <a:t>1/29/17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2CE57-73E4-4DEE-BDD8-9E0ACD4C89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  <p:transition xmlns:p14="http://schemas.microsoft.com/office/powerpoint/2010/main" advClick="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7B81-C544-4CDD-BE07-D6935D7E3D11}" type="datetimeFigureOut">
              <a:rPr lang="en-US" smtClean="0"/>
              <a:pPr/>
              <a:t>1/29/17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2CE57-73E4-4DEE-BDD8-9E0ACD4C89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  <p:transition xmlns:p14="http://schemas.microsoft.com/office/powerpoint/2010/main" advClick="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7B81-C544-4CDD-BE07-D6935D7E3D11}" type="datetimeFigureOut">
              <a:rPr lang="en-US" smtClean="0"/>
              <a:pPr/>
              <a:t>1/29/17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2CE57-73E4-4DEE-BDD8-9E0ACD4C89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  <p:transition xmlns:p14="http://schemas.microsoft.com/office/powerpoint/2010/main" advClick="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7B81-C544-4CDD-BE07-D6935D7E3D11}" type="datetimeFigureOut">
              <a:rPr lang="en-US" smtClean="0"/>
              <a:pPr/>
              <a:t>1/29/17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2CE57-73E4-4DEE-BDD8-9E0ACD4C89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  <p:transition xmlns:p14="http://schemas.microsoft.com/office/powerpoint/2010/main" advClick="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7B81-C544-4CDD-BE07-D6935D7E3D11}" type="datetimeFigureOut">
              <a:rPr lang="en-US" smtClean="0"/>
              <a:pPr/>
              <a:t>1/29/17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2CE57-73E4-4DEE-BDD8-9E0ACD4C89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  <p:transition xmlns:p14="http://schemas.microsoft.com/office/powerpoint/2010/main" advClick="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7B81-C544-4CDD-BE07-D6935D7E3D11}" type="datetimeFigureOut">
              <a:rPr lang="en-US" smtClean="0"/>
              <a:pPr/>
              <a:t>1/29/17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2CE57-73E4-4DEE-BDD8-9E0ACD4C89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  <p:transition xmlns:p14="http://schemas.microsoft.com/office/powerpoint/2010/main" advClick="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7B81-C544-4CDD-BE07-D6935D7E3D11}" type="datetimeFigureOut">
              <a:rPr lang="en-US" smtClean="0"/>
              <a:pPr/>
              <a:t>1/29/17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2CE57-73E4-4DEE-BDD8-9E0ACD4C89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  <p:transition xmlns:p14="http://schemas.microsoft.com/office/powerpoint/2010/main" advClick="0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97B81-C544-4CDD-BE07-D6935D7E3D11}" type="datetimeFigureOut">
              <a:rPr lang="en-US" smtClean="0"/>
              <a:pPr/>
              <a:t>1/29/17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22CE57-73E4-4DEE-BDD8-9E0ACD4C89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transition xmlns:p14="http://schemas.microsoft.com/office/powerpoint/2010/main" advClick="0"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tony.mauro@sduhsd.net" TargetMode="External"/><Relationship Id="rId3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JP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gif"/><Relationship Id="rId5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24" y="5877854"/>
            <a:ext cx="2995613" cy="6423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1470025"/>
          </a:xfrm>
        </p:spPr>
        <p:txBody>
          <a:bodyPr/>
          <a:lstStyle/>
          <a:p>
            <a:r>
              <a:rPr lang="en-US" dirty="0" smtClean="0"/>
              <a:t>AP Computer Science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295400"/>
            <a:ext cx="6400800" cy="1752600"/>
          </a:xfrm>
        </p:spPr>
        <p:txBody>
          <a:bodyPr/>
          <a:lstStyle/>
          <a:p>
            <a:r>
              <a:rPr lang="en-US" dirty="0" smtClean="0"/>
              <a:t>Course Introduction </a:t>
            </a:r>
            <a:r>
              <a:rPr lang="en-US" dirty="0" smtClean="0"/>
              <a:t>2016/17</a:t>
            </a:r>
            <a:endParaRPr lang="en-US" dirty="0"/>
          </a:p>
          <a:p>
            <a:r>
              <a:rPr lang="en-US" dirty="0" smtClean="0"/>
              <a:t>Mr. Mauro</a:t>
            </a:r>
            <a:endParaRPr lang="en-US" dirty="0"/>
          </a:p>
        </p:txBody>
      </p:sp>
      <p:pic>
        <p:nvPicPr>
          <p:cNvPr id="4" name="Picture 6" descr="http://t2.gstatic.com/images?q=tbn:ANd9GcTygWutldUbsiqyJJYas3jMUkMANOer6zKYQ9aAoIVE6_ssclqJ:d13pix9kaak6wt.cloudfront.net/background/ccaravenssoftball_1294987601_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81" y="5507999"/>
            <a:ext cx="1600200" cy="11141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4038600"/>
            <a:ext cx="2286000" cy="12036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225" y="2689225"/>
            <a:ext cx="2190750" cy="10898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4600" y="3886200"/>
            <a:ext cx="1915529" cy="15957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6961" y="5595938"/>
            <a:ext cx="1582839" cy="11096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1881" y="3972021"/>
            <a:ext cx="1747837" cy="13287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09688" y="2673447"/>
            <a:ext cx="1602554" cy="12318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94263" y="4046013"/>
            <a:ext cx="1347788" cy="12547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4000" y="2667000"/>
            <a:ext cx="1693019" cy="80656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47380" y="5346388"/>
            <a:ext cx="2693200" cy="1437354"/>
          </a:xfrm>
          <a:prstGeom prst="rect">
            <a:avLst/>
          </a:prstGeom>
        </p:spPr>
      </p:pic>
      <p:pic>
        <p:nvPicPr>
          <p:cNvPr id="16" name="Picture 15" descr="Screen Shot 2016-01-24 at 3.54.44 PM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667000"/>
            <a:ext cx="2032323" cy="107399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advClick="0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Study Computer Science?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5400"/>
            <a:ext cx="8001000" cy="51054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Job market is huge</a:t>
            </a:r>
          </a:p>
          <a:p>
            <a:r>
              <a:rPr lang="en-US" dirty="0"/>
              <a:t>Programming is becoming a requirement in most technical </a:t>
            </a:r>
            <a:r>
              <a:rPr lang="en-US" dirty="0" smtClean="0"/>
              <a:t>jobs</a:t>
            </a:r>
          </a:p>
          <a:p>
            <a:r>
              <a:rPr lang="en-US" dirty="0" smtClean="0"/>
              <a:t>Can start your own company</a:t>
            </a:r>
          </a:p>
          <a:p>
            <a:r>
              <a:rPr lang="en-US" dirty="0" smtClean="0"/>
              <a:t>Can make good $$</a:t>
            </a:r>
          </a:p>
          <a:p>
            <a:pPr lvl="1"/>
            <a:r>
              <a:rPr lang="en-US" dirty="0"/>
              <a:t>6</a:t>
            </a:r>
            <a:r>
              <a:rPr lang="en-US" dirty="0" smtClean="0"/>
              <a:t>0K to 100K+ for BSCS degree</a:t>
            </a:r>
          </a:p>
          <a:p>
            <a:pPr lvl="1"/>
            <a:r>
              <a:rPr lang="en-US" dirty="0" smtClean="0"/>
              <a:t>70K+ </a:t>
            </a:r>
            <a:r>
              <a:rPr lang="en-US" dirty="0" smtClean="0"/>
              <a:t>to start for MS</a:t>
            </a:r>
          </a:p>
          <a:p>
            <a:endParaRPr lang="en-US" dirty="0" smtClean="0"/>
          </a:p>
        </p:txBody>
      </p:sp>
      <p:pic>
        <p:nvPicPr>
          <p:cNvPr id="4" name="Picture 6" descr="http://t2.gstatic.com/images?q=tbn:ANd9GcTygWutldUbsiqyJJYas3jMUkMANOer6zKYQ9aAoIVE6_ssclqJ:d13pix9kaak6wt.cloudfront.net/background/ccaravenssoftball_1294987601_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928838"/>
      </p:ext>
    </p:extLst>
  </p:cSld>
  <p:clrMapOvr>
    <a:masterClrMapping/>
  </p:clrMapOvr>
  <p:transition xmlns:p14="http://schemas.microsoft.com/office/powerpoint/2010/main" advClick="0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Day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10600" cy="5791200"/>
          </a:xfrm>
        </p:spPr>
        <p:txBody>
          <a:bodyPr>
            <a:normAutofit lnSpcReduction="10000"/>
          </a:bodyPr>
          <a:lstStyle/>
          <a:p>
            <a:r>
              <a:rPr lang="en-US" sz="3800" u="sng" dirty="0" smtClean="0"/>
              <a:t>Assignment</a:t>
            </a:r>
            <a:r>
              <a:rPr lang="en-US" sz="3800" dirty="0"/>
              <a:t>:   </a:t>
            </a:r>
          </a:p>
          <a:p>
            <a:pPr lvl="1"/>
            <a:r>
              <a:rPr lang="en-US" sz="3100" dirty="0" smtClean="0"/>
              <a:t>Enroll </a:t>
            </a:r>
            <a:r>
              <a:rPr lang="en-US" sz="3100" dirty="0" smtClean="0"/>
              <a:t>in Google </a:t>
            </a:r>
            <a:r>
              <a:rPr lang="en-US" sz="3100" dirty="0" smtClean="0"/>
              <a:t>classroom and review the syllabus:  </a:t>
            </a:r>
            <a:r>
              <a:rPr lang="en-US" sz="3100" dirty="0" smtClean="0"/>
              <a:t>code is</a:t>
            </a:r>
            <a:r>
              <a:rPr lang="is-IS" sz="3100" dirty="0" smtClean="0"/>
              <a:t>….</a:t>
            </a:r>
            <a:r>
              <a:rPr lang="is-IS" sz="3100" dirty="0" smtClean="0"/>
              <a:t>.</a:t>
            </a:r>
          </a:p>
          <a:p>
            <a:pPr lvl="1"/>
            <a:r>
              <a:rPr lang="en-US" sz="3100" dirty="0" smtClean="0"/>
              <a:t>Take coding assessment</a:t>
            </a:r>
            <a:endParaRPr lang="en-US" sz="3100" dirty="0" smtClean="0"/>
          </a:p>
          <a:p>
            <a:pPr lvl="1"/>
            <a:r>
              <a:rPr lang="en-US" sz="3100" dirty="0" smtClean="0"/>
              <a:t>Download assessment </a:t>
            </a:r>
            <a:r>
              <a:rPr lang="en-US" sz="3100" dirty="0"/>
              <a:t>from Google Classroom, </a:t>
            </a:r>
            <a:r>
              <a:rPr lang="en-US" sz="3100" dirty="0" err="1"/>
              <a:t>fillout</a:t>
            </a:r>
            <a:r>
              <a:rPr lang="en-US" sz="3100" dirty="0"/>
              <a:t>, and turn-in to Google </a:t>
            </a:r>
            <a:r>
              <a:rPr lang="en-US" sz="3100" dirty="0" smtClean="0"/>
              <a:t>classroom</a:t>
            </a:r>
          </a:p>
          <a:p>
            <a:pPr lvl="1"/>
            <a:r>
              <a:rPr lang="en-US" dirty="0" smtClean="0"/>
              <a:t>Go to </a:t>
            </a:r>
            <a:r>
              <a:rPr lang="en-US" dirty="0" err="1" smtClean="0"/>
              <a:t>Codingbat.com</a:t>
            </a:r>
            <a:r>
              <a:rPr lang="en-US" dirty="0" smtClean="0"/>
              <a:t>.  Sign up and share with me at </a:t>
            </a:r>
            <a:r>
              <a:rPr lang="en-US" dirty="0" smtClean="0">
                <a:hlinkClick r:id="rId2"/>
              </a:rPr>
              <a:t>tony.mauro@sduhsd.net</a:t>
            </a:r>
            <a:r>
              <a:rPr lang="en-US" dirty="0" smtClean="0"/>
              <a:t>.   </a:t>
            </a:r>
            <a:r>
              <a:rPr lang="en-US" dirty="0" smtClean="0"/>
              <a:t>(Participation grade)</a:t>
            </a:r>
          </a:p>
          <a:p>
            <a:pPr lvl="1"/>
            <a:r>
              <a:rPr lang="en-US" sz="3100" dirty="0" smtClean="0"/>
              <a:t>Setup </a:t>
            </a:r>
            <a:r>
              <a:rPr lang="en-US" sz="3100" dirty="0" err="1" smtClean="0"/>
              <a:t>github</a:t>
            </a:r>
            <a:r>
              <a:rPr lang="en-US" sz="3100" dirty="0" smtClean="0"/>
              <a:t> desktop</a:t>
            </a:r>
            <a:endParaRPr lang="en-US" sz="3100" dirty="0" smtClean="0"/>
          </a:p>
          <a:p>
            <a:pPr lvl="1"/>
            <a:r>
              <a:rPr lang="en-US" sz="3200" dirty="0" smtClean="0"/>
              <a:t>Launch Eclipse and follow instructions on Google classroom to setup your first project</a:t>
            </a:r>
            <a:endParaRPr lang="en-US" sz="3200" dirty="0"/>
          </a:p>
          <a:p>
            <a:pPr lvl="1"/>
            <a:endParaRPr lang="en-US" sz="3100" dirty="0" smtClean="0"/>
          </a:p>
          <a:p>
            <a:pPr lvl="1"/>
            <a:endParaRPr lang="en-US" sz="3000" dirty="0" smtClean="0"/>
          </a:p>
          <a:p>
            <a:pPr lvl="1"/>
            <a:endParaRPr lang="en-US" sz="3000" dirty="0"/>
          </a:p>
        </p:txBody>
      </p:sp>
      <p:pic>
        <p:nvPicPr>
          <p:cNvPr id="4" name="Picture 6" descr="http://t2.gstatic.com/images?q=tbn:ANd9GcTygWutldUbsiqyJJYas3jMUkMANOer6zKYQ9aAoIVE6_ssclqJ:d13pix9kaak6wt.cloudfront.net/background/ccaravenssoftball_1294987601_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034102"/>
      </p:ext>
    </p:extLst>
  </p:cSld>
  <p:clrMapOvr>
    <a:masterClrMapping/>
  </p:clrMapOvr>
  <p:transition xmlns:p14="http://schemas.microsoft.com/office/powerpoint/2010/main" advClick="0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Login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8305800" cy="5334000"/>
          </a:xfrm>
        </p:spPr>
        <p:txBody>
          <a:bodyPr>
            <a:normAutofit lnSpcReduction="10000"/>
          </a:bodyPr>
          <a:lstStyle/>
          <a:p>
            <a:pPr lvl="1">
              <a:buNone/>
            </a:pPr>
            <a:r>
              <a:rPr lang="en-US" u="sng" dirty="0" err="1" smtClean="0"/>
              <a:t>UserName</a:t>
            </a:r>
            <a:r>
              <a:rPr lang="en-US" u="sng" dirty="0" smtClean="0"/>
              <a:t>:</a:t>
            </a:r>
          </a:p>
          <a:p>
            <a:pPr lvl="1">
              <a:buNone/>
            </a:pPr>
            <a:r>
              <a:rPr lang="en-US" dirty="0" smtClean="0"/>
              <a:t>    </a:t>
            </a:r>
            <a:r>
              <a:rPr lang="en-US" dirty="0" err="1" smtClean="0"/>
              <a:t>LastName+FirstInitial+Last</a:t>
            </a:r>
            <a:r>
              <a:rPr lang="en-US" dirty="0" smtClean="0"/>
              <a:t> 4 digits of student perm ID#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Examples:</a:t>
            </a:r>
            <a:br>
              <a:rPr lang="en-US" dirty="0" smtClean="0"/>
            </a:br>
            <a:r>
              <a:rPr lang="en-US" dirty="0" smtClean="0"/>
              <a:t>John Smith - ID# 1234567   =      </a:t>
            </a:r>
            <a:r>
              <a:rPr lang="en-US" b="1" dirty="0" smtClean="0"/>
              <a:t>smithj4567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Jane Doe - ID# 9876543      =      </a:t>
            </a:r>
            <a:r>
              <a:rPr lang="en-US" b="1" dirty="0" smtClean="0"/>
              <a:t>doej6543</a:t>
            </a:r>
            <a:endParaRPr lang="en-US" dirty="0" smtClean="0"/>
          </a:p>
          <a:p>
            <a:pPr lvl="1">
              <a:buNone/>
            </a:pPr>
            <a:r>
              <a:rPr lang="en-US" u="sng" dirty="0" smtClean="0"/>
              <a:t>Password: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The first time you log in, you will use your full permanent ID# as their password.</a:t>
            </a:r>
            <a:r>
              <a:rPr lang="en-US" dirty="0" smtClean="0"/>
              <a:t>  After entering that, you will be prompted to change your password.</a:t>
            </a:r>
          </a:p>
        </p:txBody>
      </p:sp>
      <p:pic>
        <p:nvPicPr>
          <p:cNvPr id="4" name="Picture 6" descr="http://t2.gstatic.com/images?q=tbn:ANd9GcTygWutldUbsiqyJJYas3jMUkMANOer6zKYQ9aAoIVE6_ssclqJ:d13pix9kaak6wt.cloudfront.net/background/ccaravenssoftball_1294987601_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xmlns:p14="http://schemas.microsoft.com/office/powerpoint/2010/main" advClick="0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Classroom</a:t>
            </a:r>
            <a:endParaRPr lang="en-US" dirty="0"/>
          </a:p>
        </p:txBody>
      </p:sp>
      <p:pic>
        <p:nvPicPr>
          <p:cNvPr id="4" name="Picture 6" descr="http://t2.gstatic.com/images?q=tbn:ANd9GcTygWutldUbsiqyJJYas3jMUkMANOer6zKYQ9aAoIVE6_ssclqJ:d13pix9kaak6wt.cloudfront.net/background/ccaravenssoftball_1294987601_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be using Google classroom for most assignment distribution and collection</a:t>
            </a:r>
          </a:p>
          <a:p>
            <a:r>
              <a:rPr lang="en-US" dirty="0" smtClean="0"/>
              <a:t>Log out of any personal </a:t>
            </a:r>
            <a:r>
              <a:rPr lang="en-US" dirty="0" err="1" smtClean="0"/>
              <a:t>gmail</a:t>
            </a:r>
            <a:r>
              <a:rPr lang="en-US" dirty="0" smtClean="0"/>
              <a:t> account</a:t>
            </a:r>
          </a:p>
          <a:p>
            <a:r>
              <a:rPr lang="en-US" dirty="0" smtClean="0"/>
              <a:t>Log into your sduhsd.net </a:t>
            </a:r>
            <a:r>
              <a:rPr lang="en-US" dirty="0" err="1" smtClean="0"/>
              <a:t>gmail</a:t>
            </a:r>
            <a:r>
              <a:rPr lang="en-US" dirty="0" smtClean="0"/>
              <a:t> account</a:t>
            </a:r>
          </a:p>
          <a:p>
            <a:r>
              <a:rPr lang="en-US" dirty="0" smtClean="0"/>
              <a:t>Go to classroom.google.com</a:t>
            </a:r>
          </a:p>
          <a:p>
            <a:r>
              <a:rPr lang="en-US" dirty="0" smtClean="0"/>
              <a:t>You will enroll in </a:t>
            </a:r>
            <a:r>
              <a:rPr lang="en-US" dirty="0" smtClean="0"/>
              <a:t>the </a:t>
            </a:r>
            <a:r>
              <a:rPr lang="en-US" dirty="0" smtClean="0"/>
              <a:t>Google class </a:t>
            </a:r>
            <a:r>
              <a:rPr lang="en-US" dirty="0" smtClean="0"/>
              <a:t>today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842850"/>
      </p:ext>
    </p:extLst>
  </p:cSld>
  <p:clrMapOvr>
    <a:masterClrMapping/>
  </p:clrMapOvr>
  <p:transition xmlns:p14="http://schemas.microsoft.com/office/powerpoint/2010/main" advClick="0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Electronic Storage Options</a:t>
            </a:r>
            <a:endParaRPr lang="en-US" dirty="0"/>
          </a:p>
        </p:txBody>
      </p:sp>
      <p:pic>
        <p:nvPicPr>
          <p:cNvPr id="4" name="Picture 6" descr="http://t2.gstatic.com/images?q=tbn:ANd9GcTygWutldUbsiqyJJYas3jMUkMANOer6zKYQ9aAoIVE6_ssclqJ:d13pix9kaak6wt.cloudfront.net/background/ccaravenssoftball_1294987601_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816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Lost or deleted files will have to be redone so please save your stuff!!</a:t>
            </a:r>
            <a:r>
              <a:rPr lang="en-US" dirty="0" smtClean="0"/>
              <a:t>!  With the exception of Android Studio projects, do NOT store your work on the class local drives </a:t>
            </a:r>
            <a:r>
              <a:rPr lang="mr-IN" dirty="0" smtClean="0"/>
              <a:t>–</a:t>
            </a:r>
            <a:r>
              <a:rPr lang="en-US" dirty="0" smtClean="0"/>
              <a:t> they will be deleted by district IT!</a:t>
            </a:r>
          </a:p>
          <a:p>
            <a:pPr lvl="1"/>
            <a:r>
              <a:rPr lang="en-US" dirty="0" smtClean="0"/>
              <a:t>H</a:t>
            </a:r>
            <a:r>
              <a:rPr lang="en-US" dirty="0" smtClean="0"/>
              <a:t>: </a:t>
            </a:r>
            <a:r>
              <a:rPr lang="en-US" dirty="0" smtClean="0"/>
              <a:t>drive</a:t>
            </a:r>
          </a:p>
          <a:p>
            <a:pPr lvl="1"/>
            <a:r>
              <a:rPr lang="en-US" dirty="0" smtClean="0"/>
              <a:t>Thumb drive</a:t>
            </a:r>
          </a:p>
          <a:p>
            <a:pPr lvl="1"/>
            <a:r>
              <a:rPr lang="en-US" dirty="0" smtClean="0"/>
              <a:t>Google drive</a:t>
            </a:r>
          </a:p>
          <a:p>
            <a:pPr lvl="1"/>
            <a:r>
              <a:rPr lang="en-US" dirty="0" err="1" smtClean="0"/>
              <a:t>Dropbox</a:t>
            </a:r>
            <a:endParaRPr lang="en-US" sz="2400" dirty="0"/>
          </a:p>
          <a:p>
            <a:pPr lvl="1"/>
            <a:r>
              <a:rPr lang="en-US" dirty="0" err="1" smtClean="0"/>
              <a:t>Github</a:t>
            </a:r>
            <a:r>
              <a:rPr lang="en-US" dirty="0" smtClean="0"/>
              <a:t>:  You will be required to use </a:t>
            </a:r>
            <a:r>
              <a:rPr lang="en-US" dirty="0" err="1" smtClean="0"/>
              <a:t>Github</a:t>
            </a:r>
            <a:r>
              <a:rPr lang="en-US" dirty="0" smtClean="0"/>
              <a:t> for your projects</a:t>
            </a:r>
          </a:p>
          <a:p>
            <a:r>
              <a:rPr lang="en-US" dirty="0" smtClean="0"/>
              <a:t>If </a:t>
            </a:r>
            <a:r>
              <a:rPr lang="en-US" dirty="0" smtClean="0"/>
              <a:t>you have your own laptop you are </a:t>
            </a:r>
            <a:r>
              <a:rPr lang="en-US" dirty="0" smtClean="0"/>
              <a:t>encouraged to </a:t>
            </a:r>
            <a:r>
              <a:rPr lang="en-US" dirty="0" smtClean="0"/>
              <a:t>use it in class</a:t>
            </a:r>
          </a:p>
          <a:p>
            <a:pPr lvl="1"/>
            <a:r>
              <a:rPr lang="en-US" dirty="0" smtClean="0"/>
              <a:t>Eclipse and Android </a:t>
            </a:r>
            <a:r>
              <a:rPr lang="en-US" dirty="0" smtClean="0"/>
              <a:t>Developer Studio </a:t>
            </a:r>
            <a:r>
              <a:rPr lang="en-US" dirty="0" smtClean="0"/>
              <a:t>are</a:t>
            </a:r>
            <a:r>
              <a:rPr lang="en-US" dirty="0" smtClean="0"/>
              <a:t> </a:t>
            </a:r>
            <a:r>
              <a:rPr lang="en-US" dirty="0" smtClean="0"/>
              <a:t>free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532112"/>
      </p:ext>
    </p:extLst>
  </p:cSld>
  <p:clrMapOvr>
    <a:masterClrMapping/>
  </p:clrMapOvr>
  <p:transition xmlns:p14="http://schemas.microsoft.com/office/powerpoint/2010/main" advClick="0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71600"/>
            <a:ext cx="7772400" cy="4983960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sz="2000" dirty="0" smtClean="0"/>
              <a:t>      </a:t>
            </a:r>
            <a:r>
              <a:rPr lang="en-US" sz="2800" dirty="0"/>
              <a:t>This course will provide students with a foundational knowledge of computer science and programming </a:t>
            </a:r>
            <a:r>
              <a:rPr lang="en-US" sz="2800" dirty="0" smtClean="0"/>
              <a:t>using the Java programming language.</a:t>
            </a:r>
          </a:p>
          <a:p>
            <a:pPr>
              <a:buNone/>
            </a:pPr>
            <a:endParaRPr lang="en-US" sz="2800" dirty="0"/>
          </a:p>
          <a:p>
            <a:r>
              <a:rPr lang="en-US" sz="2800" dirty="0"/>
              <a:t>Design and implement solutions to problems by </a:t>
            </a:r>
            <a:r>
              <a:rPr lang="en-US" sz="2800" dirty="0">
                <a:solidFill>
                  <a:srgbClr val="FFFF00"/>
                </a:solidFill>
              </a:rPr>
              <a:t>writing, running, and debugging computer programs</a:t>
            </a:r>
            <a:r>
              <a:rPr lang="en-US" sz="2800" dirty="0"/>
              <a:t>.</a:t>
            </a:r>
          </a:p>
          <a:p>
            <a:r>
              <a:rPr lang="en-US" sz="2800" dirty="0"/>
              <a:t>Use and implement commonly used </a:t>
            </a:r>
            <a:r>
              <a:rPr lang="en-US" sz="2800" dirty="0">
                <a:solidFill>
                  <a:srgbClr val="FFFF00"/>
                </a:solidFill>
              </a:rPr>
              <a:t>algorithms and data structures</a:t>
            </a:r>
            <a:r>
              <a:rPr lang="en-US" sz="2800" dirty="0"/>
              <a:t>.</a:t>
            </a:r>
          </a:p>
          <a:p>
            <a:r>
              <a:rPr lang="en-US" sz="2800" dirty="0" smtClean="0"/>
              <a:t>Code </a:t>
            </a:r>
            <a:r>
              <a:rPr lang="en-US" sz="2800" dirty="0"/>
              <a:t>fluently in an </a:t>
            </a:r>
            <a:r>
              <a:rPr lang="en-US" sz="2800" dirty="0">
                <a:solidFill>
                  <a:srgbClr val="FFFF00"/>
                </a:solidFill>
              </a:rPr>
              <a:t>object-oriented paradigm using the programming language Java</a:t>
            </a:r>
            <a:r>
              <a:rPr lang="en-US" sz="2800" dirty="0"/>
              <a:t>.</a:t>
            </a:r>
          </a:p>
          <a:p>
            <a:r>
              <a:rPr lang="en-US" sz="2800" dirty="0" smtClean="0"/>
              <a:t>Read </a:t>
            </a:r>
            <a:r>
              <a:rPr lang="en-US" sz="2800" dirty="0"/>
              <a:t>and understand a large program consisting of </a:t>
            </a:r>
            <a:r>
              <a:rPr lang="en-US" sz="2800" dirty="0">
                <a:solidFill>
                  <a:srgbClr val="FFFF00"/>
                </a:solidFill>
              </a:rPr>
              <a:t>several classes and interacting objects</a:t>
            </a:r>
            <a:r>
              <a:rPr lang="en-US" sz="2800" dirty="0" smtClean="0"/>
              <a:t>.  (</a:t>
            </a:r>
            <a:r>
              <a:rPr lang="en-US" sz="2800" dirty="0"/>
              <a:t>An example of such a program is the </a:t>
            </a:r>
            <a:r>
              <a:rPr lang="en-US" sz="2800" i="1" dirty="0"/>
              <a:t>AP Computer Science Case Study.</a:t>
            </a:r>
            <a:r>
              <a:rPr lang="en-US" sz="2800" dirty="0"/>
              <a:t>)</a:t>
            </a:r>
          </a:p>
          <a:p>
            <a:r>
              <a:rPr lang="en-US" sz="2800" dirty="0" smtClean="0"/>
              <a:t>Recognize </a:t>
            </a:r>
            <a:r>
              <a:rPr lang="en-US" sz="2800" dirty="0"/>
              <a:t>the </a:t>
            </a:r>
            <a:r>
              <a:rPr lang="en-US" sz="2800" dirty="0">
                <a:solidFill>
                  <a:srgbClr val="FFFF00"/>
                </a:solidFill>
              </a:rPr>
              <a:t>ethical and social implications</a:t>
            </a:r>
            <a:r>
              <a:rPr lang="en-US" sz="2800" dirty="0"/>
              <a:t> of computer use</a:t>
            </a:r>
          </a:p>
        </p:txBody>
      </p:sp>
      <p:pic>
        <p:nvPicPr>
          <p:cNvPr id="4" name="Picture 6" descr="http://t2.gstatic.com/images?q=tbn:ANd9GcTygWutldUbsiqyJJYas3jMUkMANOer6zKYQ9aAoIVE6_ssclqJ:d13pix9kaak6wt.cloudfront.net/background/ccaravenssoftball_1294987601_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xmlns:p14="http://schemas.microsoft.com/office/powerpoint/2010/main" advClick="0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6172200" cy="5257800"/>
          </a:xfrm>
        </p:spPr>
        <p:txBody>
          <a:bodyPr>
            <a:normAutofit/>
          </a:bodyPr>
          <a:lstStyle/>
          <a:p>
            <a:r>
              <a:rPr lang="en-US" dirty="0"/>
              <a:t>5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dirty="0" smtClean="0"/>
              <a:t>year teaching engineering and Computer Science at CCA</a:t>
            </a:r>
          </a:p>
          <a:p>
            <a:r>
              <a:rPr lang="en-US" dirty="0" smtClean="0"/>
              <a:t>BS/MSEE degrees from Cal Poly and USC</a:t>
            </a:r>
          </a:p>
          <a:p>
            <a:r>
              <a:rPr lang="en-US" dirty="0" smtClean="0"/>
              <a:t>Worked 1993-2015 at Qualcomm</a:t>
            </a:r>
          </a:p>
          <a:p>
            <a:pPr lvl="1"/>
            <a:r>
              <a:rPr lang="en-US" dirty="0" smtClean="0"/>
              <a:t>Digital Signal Processing in Audio, </a:t>
            </a:r>
            <a:r>
              <a:rPr lang="en-US" dirty="0" smtClean="0"/>
              <a:t>Video and </a:t>
            </a:r>
            <a:r>
              <a:rPr lang="en-US" dirty="0" smtClean="0"/>
              <a:t>Graphics</a:t>
            </a:r>
          </a:p>
          <a:p>
            <a:pPr lvl="1"/>
            <a:r>
              <a:rPr lang="en-US" dirty="0" smtClean="0"/>
              <a:t>Registered Patent Agent</a:t>
            </a:r>
          </a:p>
          <a:p>
            <a:r>
              <a:rPr lang="en-US" dirty="0" smtClean="0"/>
              <a:t>Married with 2 daughters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1030" name="Picture 6" descr="http://t2.gstatic.com/images?q=tbn:ANd9GcTygWutldUbsiqyJJYas3jMUkMANOer6zKYQ9aAoIVE6_ssclqJ:d13pix9kaak6wt.cloudfront.net/background/ccaravenssoftball_1294987601_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Screen Shot 2013-08-23 at 5.23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2362200"/>
            <a:ext cx="1117600" cy="1148645"/>
          </a:xfrm>
          <a:prstGeom prst="rect">
            <a:avLst/>
          </a:prstGeom>
        </p:spPr>
      </p:pic>
      <p:pic>
        <p:nvPicPr>
          <p:cNvPr id="9" name="Picture 8" descr="Screen Shot 2013-08-23 at 5.25.1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1143000"/>
            <a:ext cx="1125415" cy="1119731"/>
          </a:xfrm>
          <a:prstGeom prst="rect">
            <a:avLst/>
          </a:prstGeom>
        </p:spPr>
      </p:pic>
      <p:pic>
        <p:nvPicPr>
          <p:cNvPr id="10" name="Picture 9" descr="IMG_0969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89800" y="5080000"/>
            <a:ext cx="2032000" cy="1524000"/>
          </a:xfrm>
          <a:prstGeom prst="rect">
            <a:avLst/>
          </a:prstGeom>
        </p:spPr>
      </p:pic>
      <p:pic>
        <p:nvPicPr>
          <p:cNvPr id="11" name="Picture 10" descr="Screen Shot 2016-08-14 at 11.29.23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265" y="3616232"/>
            <a:ext cx="2133600" cy="110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24893"/>
      </p:ext>
    </p:extLst>
  </p:cSld>
  <p:clrMapOvr>
    <a:masterClrMapping/>
  </p:clrMapOvr>
  <p:transition xmlns:p14="http://schemas.microsoft.com/office/powerpoint/2010/main" advClick="0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Structure</a:t>
            </a:r>
            <a:endParaRPr lang="en-US" dirty="0"/>
          </a:p>
        </p:txBody>
      </p:sp>
      <p:pic>
        <p:nvPicPr>
          <p:cNvPr id="4" name="Picture 6" descr="http://t2.gstatic.com/images?q=tbn:ANd9GcTygWutldUbsiqyJJYas3jMUkMANOer6zKYQ9aAoIVE6_ssclqJ:d13pix9kaak6wt.cloudfront.net/background/ccaravenssoftball_1294987601_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447800"/>
            <a:ext cx="8534400" cy="5105400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Warmups</a:t>
            </a:r>
            <a:r>
              <a:rPr lang="en-US" dirty="0" smtClean="0"/>
              <a:t>, daily prompts </a:t>
            </a:r>
            <a:r>
              <a:rPr lang="en-US" dirty="0" smtClean="0"/>
              <a:t>(</a:t>
            </a:r>
            <a:r>
              <a:rPr lang="en-US" dirty="0">
                <a:solidFill>
                  <a:srgbClr val="FFFF00"/>
                </a:solidFill>
              </a:rPr>
              <a:t>P</a:t>
            </a:r>
            <a:r>
              <a:rPr lang="en-US" dirty="0" smtClean="0">
                <a:solidFill>
                  <a:srgbClr val="FFFF00"/>
                </a:solidFill>
              </a:rPr>
              <a:t>articipation grade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Usually a </a:t>
            </a:r>
            <a:r>
              <a:rPr lang="en-US" dirty="0" err="1" smtClean="0"/>
              <a:t>codingbat.com</a:t>
            </a:r>
            <a:r>
              <a:rPr lang="en-US" dirty="0" smtClean="0"/>
              <a:t> short programming assignment</a:t>
            </a:r>
            <a:endParaRPr lang="en-US" dirty="0" smtClean="0"/>
          </a:p>
          <a:p>
            <a:r>
              <a:rPr lang="en-US" dirty="0"/>
              <a:t>D</a:t>
            </a:r>
            <a:r>
              <a:rPr lang="en-US" dirty="0" smtClean="0"/>
              <a:t>iscussion</a:t>
            </a:r>
            <a:r>
              <a:rPr lang="en-US" dirty="0" smtClean="0"/>
              <a:t>/demonstration</a:t>
            </a:r>
          </a:p>
          <a:p>
            <a:r>
              <a:rPr lang="en-US" dirty="0" smtClean="0"/>
              <a:t>Class time to work on projects/</a:t>
            </a:r>
            <a:r>
              <a:rPr lang="en-US" dirty="0" smtClean="0"/>
              <a:t>presentations (</a:t>
            </a:r>
            <a:r>
              <a:rPr lang="en-US" dirty="0" smtClean="0">
                <a:solidFill>
                  <a:srgbClr val="FFFF00"/>
                </a:solidFill>
              </a:rPr>
              <a:t>Projects/labs grade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One of the assigned labs will be checked off and/or turned into Google classroom</a:t>
            </a:r>
            <a:endParaRPr lang="en-US" dirty="0" smtClean="0"/>
          </a:p>
          <a:p>
            <a:r>
              <a:rPr lang="en-US" dirty="0" smtClean="0"/>
              <a:t>Weekly MC and FRQ assessments (</a:t>
            </a:r>
            <a:r>
              <a:rPr lang="en-US" dirty="0" smtClean="0">
                <a:solidFill>
                  <a:srgbClr val="FFFF00"/>
                </a:solidFill>
              </a:rPr>
              <a:t>MC_FRQ assessments and Pop Quizzes grade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FRQ’s will be one of your lab assignments from the unit just covered </a:t>
            </a:r>
          </a:p>
          <a:p>
            <a:pPr lvl="1"/>
            <a:r>
              <a:rPr lang="en-US" dirty="0" smtClean="0"/>
              <a:t>Pop quizzes are typically an in-class lab assessment (coding assignment)</a:t>
            </a:r>
            <a:endParaRPr lang="en-US" dirty="0" smtClean="0"/>
          </a:p>
          <a:p>
            <a:r>
              <a:rPr lang="en-US" dirty="0" smtClean="0"/>
              <a:t>Midterm and Final exams for each Quarter timed to the AP exam in May (</a:t>
            </a:r>
            <a:r>
              <a:rPr lang="en-US" dirty="0" smtClean="0">
                <a:solidFill>
                  <a:srgbClr val="FFFF00"/>
                </a:solidFill>
              </a:rPr>
              <a:t>Exams grade</a:t>
            </a:r>
            <a:r>
              <a:rPr lang="en-US" dirty="0" smtClean="0"/>
              <a:t>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Homework amount will </a:t>
            </a:r>
            <a:r>
              <a:rPr lang="en-US" dirty="0" smtClean="0"/>
              <a:t>be dependent on your ability to finish assignments during class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784210"/>
      </p:ext>
    </p:extLst>
  </p:cSld>
  <p:clrMapOvr>
    <a:masterClrMapping/>
  </p:clrMapOvr>
  <p:transition xmlns:p14="http://schemas.microsoft.com/office/powerpoint/2010/main" advClick="0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Grades &amp; Makeup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054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Participation (</a:t>
            </a:r>
            <a:r>
              <a:rPr lang="en-US" dirty="0" smtClean="0">
                <a:solidFill>
                  <a:srgbClr val="FFFF00"/>
                </a:solidFill>
              </a:rPr>
              <a:t>10%</a:t>
            </a:r>
            <a:r>
              <a:rPr lang="en-US" dirty="0" smtClean="0"/>
              <a:t>)</a:t>
            </a:r>
          </a:p>
          <a:p>
            <a:r>
              <a:rPr lang="en-US" dirty="0" smtClean="0"/>
              <a:t>Projects</a:t>
            </a:r>
            <a:r>
              <a:rPr lang="en-US" dirty="0" smtClean="0"/>
              <a:t>/Labs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FF00"/>
                </a:solidFill>
              </a:rPr>
              <a:t>10%</a:t>
            </a:r>
            <a:r>
              <a:rPr lang="en-US" dirty="0" smtClean="0"/>
              <a:t>) </a:t>
            </a:r>
            <a:endParaRPr lang="en-US" dirty="0" smtClean="0"/>
          </a:p>
          <a:p>
            <a:r>
              <a:rPr lang="en-US" dirty="0" smtClean="0"/>
              <a:t>MC_FRQ assessments and Pop Quizzes (</a:t>
            </a:r>
            <a:r>
              <a:rPr lang="en-US" dirty="0" smtClean="0">
                <a:solidFill>
                  <a:srgbClr val="FFFF00"/>
                </a:solidFill>
              </a:rPr>
              <a:t>40%</a:t>
            </a:r>
            <a:r>
              <a:rPr lang="en-US" dirty="0" smtClean="0"/>
              <a:t>)</a:t>
            </a:r>
          </a:p>
          <a:p>
            <a:r>
              <a:rPr lang="en-US" dirty="0" smtClean="0"/>
              <a:t>Exams (</a:t>
            </a:r>
            <a:r>
              <a:rPr lang="en-US" dirty="0" smtClean="0">
                <a:solidFill>
                  <a:srgbClr val="FFFF00"/>
                </a:solidFill>
              </a:rPr>
              <a:t>40%</a:t>
            </a:r>
            <a:r>
              <a:rPr lang="en-US" dirty="0" smtClean="0"/>
              <a:t>)</a:t>
            </a:r>
            <a:endParaRPr lang="en-US" dirty="0"/>
          </a:p>
          <a:p>
            <a:endParaRPr lang="en-US" i="1" u="sng" dirty="0" smtClean="0"/>
          </a:p>
          <a:p>
            <a:r>
              <a:rPr lang="en-US" i="1" u="sng" dirty="0" smtClean="0"/>
              <a:t>All </a:t>
            </a:r>
            <a:r>
              <a:rPr lang="en-US" i="1" u="sng" dirty="0" smtClean="0"/>
              <a:t>assignments will be posted on </a:t>
            </a:r>
            <a:r>
              <a:rPr lang="en-US" i="1" u="sng" dirty="0" smtClean="0"/>
              <a:t>Google Classroom</a:t>
            </a:r>
            <a:r>
              <a:rPr lang="en-US" dirty="0" smtClean="0"/>
              <a:t>. </a:t>
            </a:r>
            <a:r>
              <a:rPr lang="en-US" dirty="0" smtClean="0"/>
              <a:t>You are responsible for making up work missed due to excused absences.</a:t>
            </a:r>
            <a:r>
              <a:rPr lang="en-US" dirty="0"/>
              <a:t> </a:t>
            </a:r>
            <a:r>
              <a:rPr lang="en-US" dirty="0" smtClean="0"/>
              <a:t> I will not remind you to make up missed assignments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i="1" u="sng" dirty="0" smtClean="0"/>
              <a:t>Assignment grades will be posted in </a:t>
            </a:r>
            <a:r>
              <a:rPr lang="en-US" i="1" u="sng" dirty="0" smtClean="0"/>
              <a:t>Aeries</a:t>
            </a:r>
            <a:r>
              <a:rPr lang="en-US" dirty="0"/>
              <a:t> </a:t>
            </a:r>
            <a:r>
              <a:rPr lang="en-US" dirty="0" smtClean="0"/>
              <a:t>typically t</a:t>
            </a:r>
            <a:r>
              <a:rPr lang="en-US" dirty="0" smtClean="0"/>
              <a:t>he </a:t>
            </a:r>
            <a:r>
              <a:rPr lang="en-US" dirty="0" smtClean="0"/>
              <a:t>Monday following the week it was due</a:t>
            </a:r>
          </a:p>
          <a:p>
            <a:pPr lvl="1"/>
            <a:r>
              <a:rPr lang="en-US" dirty="0" smtClean="0"/>
              <a:t>Missing assignments will not be recorded (show up red).  You will have 1 week to turn the assignment in for partial </a:t>
            </a:r>
            <a:r>
              <a:rPr lang="en-US" dirty="0" smtClean="0"/>
              <a:t>credit (50% or less)</a:t>
            </a:r>
            <a:endParaRPr lang="en-US" dirty="0" smtClean="0"/>
          </a:p>
          <a:p>
            <a:pPr lvl="2"/>
            <a:r>
              <a:rPr lang="en-US" dirty="0" smtClean="0"/>
              <a:t>Excused absences may be turned in the next day for full credit</a:t>
            </a:r>
          </a:p>
          <a:p>
            <a:pPr lvl="1"/>
            <a:r>
              <a:rPr lang="en-US" dirty="0" smtClean="0"/>
              <a:t>The </a:t>
            </a:r>
            <a:r>
              <a:rPr lang="en-US" dirty="0" smtClean="0"/>
              <a:t>next Monday the “red” assignments will be updated with 0’s.  You cannot make it up after that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6" descr="http://t2.gstatic.com/images?q=tbn:ANd9GcTygWutldUbsiqyJJYas3jMUkMANOer6zKYQ9aAoIVE6_ssclqJ:d13pix9kaak6wt.cloudfront.net/background/ccaravenssoftball_1294987601_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xmlns:p14="http://schemas.microsoft.com/office/powerpoint/2010/main" advClick="0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Class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7162800" cy="5212560"/>
          </a:xfrm>
        </p:spPr>
        <p:txBody>
          <a:bodyPr>
            <a:normAutofit fontScale="77500" lnSpcReduction="20000"/>
          </a:bodyPr>
          <a:lstStyle/>
          <a:p>
            <a:pPr lvl="0"/>
            <a:r>
              <a:rPr lang="en-US" sz="3600" b="1" dirty="0" smtClean="0">
                <a:solidFill>
                  <a:srgbClr val="FFFF00"/>
                </a:solidFill>
              </a:rPr>
              <a:t>Absolutely No Food or Drinks at Computers or in the robotics field!!!</a:t>
            </a:r>
          </a:p>
          <a:p>
            <a:pPr lvl="1"/>
            <a:r>
              <a:rPr lang="en-US" dirty="0" smtClean="0">
                <a:solidFill>
                  <a:srgbClr val="FFFF00"/>
                </a:solidFill>
              </a:rPr>
              <a:t>Do not dispose of food/drink in class trash cans (use cans outside)</a:t>
            </a:r>
          </a:p>
          <a:p>
            <a:pPr lvl="0"/>
            <a:endParaRPr lang="en-US" sz="3200" dirty="0" smtClean="0">
              <a:solidFill>
                <a:srgbClr val="FFFF00"/>
              </a:solidFill>
            </a:endParaRPr>
          </a:p>
          <a:p>
            <a:pPr lvl="0"/>
            <a:r>
              <a:rPr lang="en-US" sz="3200" dirty="0" smtClean="0">
                <a:solidFill>
                  <a:srgbClr val="FFFFFF"/>
                </a:solidFill>
              </a:rPr>
              <a:t>Get to class On-Time</a:t>
            </a:r>
          </a:p>
          <a:p>
            <a:pPr lvl="0"/>
            <a:r>
              <a:rPr lang="en-US" sz="3200" dirty="0" smtClean="0">
                <a:solidFill>
                  <a:srgbClr val="FFFFFF"/>
                </a:solidFill>
              </a:rPr>
              <a:t>Work on assignments from this class only</a:t>
            </a:r>
          </a:p>
          <a:p>
            <a:pPr lvl="0"/>
            <a:r>
              <a:rPr lang="en-US" dirty="0">
                <a:solidFill>
                  <a:srgbClr val="FFFFFF"/>
                </a:solidFill>
              </a:rPr>
              <a:t>Be respectful to each other and class equipment</a:t>
            </a:r>
          </a:p>
          <a:p>
            <a:pPr lvl="1"/>
            <a:r>
              <a:rPr lang="en-US" sz="2800" dirty="0" smtClean="0"/>
              <a:t>Do not be mean or insulting</a:t>
            </a:r>
          </a:p>
          <a:p>
            <a:pPr lvl="1"/>
            <a:r>
              <a:rPr lang="en-US" sz="2800" dirty="0" smtClean="0"/>
              <a:t>Do not move, unplug, or alter equipment</a:t>
            </a:r>
          </a:p>
          <a:p>
            <a:pPr lvl="1"/>
            <a:r>
              <a:rPr lang="en-US" sz="2800" dirty="0" smtClean="0"/>
              <a:t>Do not touch another student’s computer, keyboard, or cables</a:t>
            </a:r>
          </a:p>
          <a:p>
            <a:r>
              <a:rPr lang="en-US" dirty="0"/>
              <a:t>If you need to use the restroom let </a:t>
            </a:r>
            <a:r>
              <a:rPr lang="en-US" dirty="0" smtClean="0"/>
              <a:t>the teacher know </a:t>
            </a:r>
            <a:r>
              <a:rPr lang="en-US" u="sng" dirty="0">
                <a:solidFill>
                  <a:srgbClr val="FFFF00"/>
                </a:solidFill>
              </a:rPr>
              <a:t>before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you leave.</a:t>
            </a:r>
          </a:p>
          <a:p>
            <a:pPr lvl="1"/>
            <a:endParaRPr lang="en-US" sz="2800" dirty="0" smtClean="0"/>
          </a:p>
        </p:txBody>
      </p:sp>
      <p:pic>
        <p:nvPicPr>
          <p:cNvPr id="4" name="Picture 3" descr="noFoodDrink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43800" y="1143000"/>
            <a:ext cx="1447800" cy="1447800"/>
          </a:xfrm>
          <a:prstGeom prst="rect">
            <a:avLst/>
          </a:prstGeom>
        </p:spPr>
      </p:pic>
      <p:pic>
        <p:nvPicPr>
          <p:cNvPr id="5" name="Picture 4" descr="be_on_tim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43800" y="2895600"/>
            <a:ext cx="1524000" cy="1524000"/>
          </a:xfrm>
          <a:prstGeom prst="rect">
            <a:avLst/>
          </a:prstGeom>
        </p:spPr>
      </p:pic>
      <p:pic>
        <p:nvPicPr>
          <p:cNvPr id="6" name="Picture 5" descr="ExtingishDisrespect.gif"/>
          <p:cNvPicPr>
            <a:picLocks noChangeAspect="1"/>
          </p:cNvPicPr>
          <p:nvPr/>
        </p:nvPicPr>
        <p:blipFill>
          <a:blip r:embed="rId4" cstate="print"/>
          <a:srcRect l="9596" t="20732" r="9596" b="15854"/>
          <a:stretch>
            <a:fillRect/>
          </a:stretch>
        </p:blipFill>
        <p:spPr>
          <a:xfrm>
            <a:off x="7620000" y="4669536"/>
            <a:ext cx="1371600" cy="1426464"/>
          </a:xfrm>
          <a:prstGeom prst="rect">
            <a:avLst/>
          </a:prstGeom>
        </p:spPr>
      </p:pic>
      <p:pic>
        <p:nvPicPr>
          <p:cNvPr id="7" name="Picture 6" descr="http://t2.gstatic.com/images?q=tbn:ANd9GcTygWutldUbsiqyJJYas3jMUkMANOer6zKYQ9aAoIVE6_ssclqJ:d13pix9kaak6wt.cloudfront.net/background/ccaravenssoftball_1294987601_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115175"/>
      </p:ext>
    </p:extLst>
  </p:cSld>
  <p:clrMapOvr>
    <a:masterClrMapping/>
  </p:clrMapOvr>
  <p:transition xmlns:p14="http://schemas.microsoft.com/office/powerpoint/2010/main" advClick="0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5468</TotalTime>
  <Words>756</Words>
  <Application>Microsoft Macintosh PowerPoint</Application>
  <PresentationFormat>On-screen Show (4:3)</PresentationFormat>
  <Paragraphs>89</Paragraphs>
  <Slides>11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  <vt:variant>
        <vt:lpstr>Custom Shows</vt:lpstr>
      </vt:variant>
      <vt:variant>
        <vt:i4>2</vt:i4>
      </vt:variant>
    </vt:vector>
  </HeadingPairs>
  <TitlesOfParts>
    <vt:vector size="14" baseType="lpstr">
      <vt:lpstr>Black</vt:lpstr>
      <vt:lpstr>AP Computer Science</vt:lpstr>
      <vt:lpstr>Computer Login </vt:lpstr>
      <vt:lpstr>Google Classroom</vt:lpstr>
      <vt:lpstr>Electronic Storage Options</vt:lpstr>
      <vt:lpstr>Course Description</vt:lpstr>
      <vt:lpstr>About Me</vt:lpstr>
      <vt:lpstr>Class Structure</vt:lpstr>
      <vt:lpstr>Grades &amp; Makeup Work</vt:lpstr>
      <vt:lpstr>Class Rules</vt:lpstr>
      <vt:lpstr>Why Study Computer Science?</vt:lpstr>
      <vt:lpstr>Day 1</vt:lpstr>
      <vt:lpstr>LogIn</vt:lpstr>
      <vt:lpstr>Intro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Computer Science</dc:title>
  <dc:creator>mremington</dc:creator>
  <cp:lastModifiedBy>Anthony Mauro</cp:lastModifiedBy>
  <cp:revision>125</cp:revision>
  <dcterms:created xsi:type="dcterms:W3CDTF">2011-08-30T02:56:41Z</dcterms:created>
  <dcterms:modified xsi:type="dcterms:W3CDTF">2017-01-29T19:06:46Z</dcterms:modified>
</cp:coreProperties>
</file>